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750" y="136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9ABD6-C253-4022-84F6-04712933B994}" type="datetimeFigureOut">
              <a:rPr kumimoji="1" lang="ja-JP" altLang="en-US" smtClean="0"/>
              <a:t>2014/9/9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ADC96-2BE6-4AF5-9873-6B98F40A1F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8514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9ABD6-C253-4022-84F6-04712933B994}" type="datetimeFigureOut">
              <a:rPr kumimoji="1" lang="ja-JP" altLang="en-US" smtClean="0"/>
              <a:t>2014/9/9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ADC96-2BE6-4AF5-9873-6B98F40A1F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9672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9ABD6-C253-4022-84F6-04712933B994}" type="datetimeFigureOut">
              <a:rPr kumimoji="1" lang="ja-JP" altLang="en-US" smtClean="0"/>
              <a:t>2014/9/9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ADC96-2BE6-4AF5-9873-6B98F40A1F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3112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9ABD6-C253-4022-84F6-04712933B994}" type="datetimeFigureOut">
              <a:rPr kumimoji="1" lang="ja-JP" altLang="en-US" smtClean="0"/>
              <a:t>2014/9/9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ADC96-2BE6-4AF5-9873-6B98F40A1F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1952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9ABD6-C253-4022-84F6-04712933B994}" type="datetimeFigureOut">
              <a:rPr kumimoji="1" lang="ja-JP" altLang="en-US" smtClean="0"/>
              <a:t>2014/9/9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ADC96-2BE6-4AF5-9873-6B98F40A1F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564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9ABD6-C253-4022-84F6-04712933B994}" type="datetimeFigureOut">
              <a:rPr kumimoji="1" lang="ja-JP" altLang="en-US" smtClean="0"/>
              <a:t>2014/9/9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ADC96-2BE6-4AF5-9873-6B98F40A1F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1982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9ABD6-C253-4022-84F6-04712933B994}" type="datetimeFigureOut">
              <a:rPr kumimoji="1" lang="ja-JP" altLang="en-US" smtClean="0"/>
              <a:t>2014/9/9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ADC96-2BE6-4AF5-9873-6B98F40A1F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8498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9ABD6-C253-4022-84F6-04712933B994}" type="datetimeFigureOut">
              <a:rPr kumimoji="1" lang="ja-JP" altLang="en-US" smtClean="0"/>
              <a:t>2014/9/9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ADC96-2BE6-4AF5-9873-6B98F40A1F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9573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9ABD6-C253-4022-84F6-04712933B994}" type="datetimeFigureOut">
              <a:rPr kumimoji="1" lang="ja-JP" altLang="en-US" smtClean="0"/>
              <a:t>2014/9/9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ADC96-2BE6-4AF5-9873-6B98F40A1F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6839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9ABD6-C253-4022-84F6-04712933B994}" type="datetimeFigureOut">
              <a:rPr kumimoji="1" lang="ja-JP" altLang="en-US" smtClean="0"/>
              <a:t>2014/9/9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ADC96-2BE6-4AF5-9873-6B98F40A1F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7580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9ABD6-C253-4022-84F6-04712933B994}" type="datetimeFigureOut">
              <a:rPr kumimoji="1" lang="ja-JP" altLang="en-US" smtClean="0"/>
              <a:t>2014/9/9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ADC96-2BE6-4AF5-9873-6B98F40A1F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6125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C9ABD6-C253-4022-84F6-04712933B994}" type="datetimeFigureOut">
              <a:rPr kumimoji="1" lang="ja-JP" altLang="en-US" smtClean="0"/>
              <a:t>2014/9/9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7ADC96-2BE6-4AF5-9873-6B98F40A1F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3438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224644" y="107504"/>
            <a:ext cx="6408712" cy="539552"/>
          </a:xfrm>
        </p:spPr>
        <p:txBody>
          <a:bodyPr>
            <a:normAutofit/>
          </a:bodyPr>
          <a:lstStyle/>
          <a:p>
            <a:r>
              <a:rPr kumimoji="1" lang="ja-JP" altLang="en-US" sz="20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　</a:t>
            </a:r>
            <a:r>
              <a:rPr lang="ja-JP" altLang="en-US" sz="20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健康</a:t>
            </a:r>
            <a:r>
              <a:rPr lang="ja-JP" altLang="en-US" sz="20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管理上の注意点（デング熱）</a:t>
            </a:r>
            <a:endParaRPr kumimoji="1" lang="ja-JP" altLang="en-US" sz="20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404664" y="1334542"/>
            <a:ext cx="6340216" cy="11464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i="1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どんな病気？</a:t>
            </a:r>
            <a:endParaRPr kumimoji="1" lang="en-US" altLang="ja-JP" sz="1600" i="1" dirty="0" smtClean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□</a:t>
            </a:r>
            <a:r>
              <a:rPr kumimoji="1"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病気の原因は「</a:t>
            </a:r>
            <a:r>
              <a:rPr kumimoji="1"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デングウイルス</a:t>
            </a:r>
            <a:r>
              <a:rPr kumimoji="1"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」です</a:t>
            </a:r>
            <a:r>
              <a:rPr kumimoji="1" lang="en-US" altLang="ja-JP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.</a:t>
            </a:r>
          </a:p>
          <a:p>
            <a:r>
              <a:rPr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□蚊にさされてなりますが</a:t>
            </a:r>
            <a:r>
              <a:rPr lang="en-US" altLang="ja-JP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, </a:t>
            </a:r>
            <a:r>
              <a:rPr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さされたことを覚えていない方もいます</a:t>
            </a:r>
            <a:r>
              <a:rPr lang="en-US" altLang="ja-JP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.</a:t>
            </a:r>
          </a:p>
          <a:p>
            <a:r>
              <a:rPr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□血液の中でウイルスが増えているときに</a:t>
            </a:r>
            <a:r>
              <a:rPr kumimoji="1"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熱が出ます</a:t>
            </a:r>
            <a:r>
              <a:rPr lang="en-US" altLang="ja-JP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. </a:t>
            </a:r>
            <a:r>
              <a:rPr kumimoji="1"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その患者さんを刺した蚊が原因です</a:t>
            </a:r>
            <a:r>
              <a:rPr kumimoji="1" lang="en-US" altLang="ja-JP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.</a:t>
            </a:r>
          </a:p>
          <a:p>
            <a:r>
              <a:rPr lang="en-US" altLang="ja-JP" sz="105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 </a:t>
            </a:r>
            <a:r>
              <a:rPr lang="en-US" altLang="ja-JP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          </a:t>
            </a:r>
            <a:r>
              <a:rPr lang="en-US" altLang="ja-JP" sz="9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 </a:t>
            </a:r>
            <a:r>
              <a:rPr lang="ja-JP" altLang="en-US" sz="9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★このため体調がわるいときに「蚊にさされないようにする」ことも大切です</a:t>
            </a:r>
            <a:r>
              <a:rPr lang="en-US" altLang="ja-JP" sz="9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.</a:t>
            </a:r>
            <a:endParaRPr kumimoji="1" lang="en-US" altLang="ja-JP" sz="900" dirty="0" smtClean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□</a:t>
            </a:r>
            <a:r>
              <a:rPr lang="ja-JP" altLang="en-US" sz="1050" b="1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水分をとれない</a:t>
            </a:r>
            <a:r>
              <a:rPr lang="ja-JP" altLang="en-US" sz="1050" b="1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・</a:t>
            </a:r>
            <a:r>
              <a:rPr lang="ja-JP" altLang="en-US" sz="1050" b="1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熱が続く</a:t>
            </a:r>
            <a:r>
              <a:rPr lang="ja-JP" altLang="en-US" sz="1050" b="1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・</a:t>
            </a:r>
            <a:r>
              <a:rPr lang="ja-JP" altLang="en-US" sz="1050" b="1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頭が痛い・出血しやすい状態の方 </a:t>
            </a:r>
            <a:r>
              <a:rPr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には入院をおすすめしています</a:t>
            </a:r>
            <a:r>
              <a:rPr lang="en-US" altLang="ja-JP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.</a:t>
            </a:r>
            <a:endParaRPr kumimoji="1" lang="ja-JP" altLang="en-US" sz="105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04664" y="2555920"/>
            <a:ext cx="6265017" cy="1007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i="1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どんな症状？いつごろ治るの？</a:t>
            </a:r>
            <a:endParaRPr lang="en-US" altLang="ja-JP" sz="1600" i="1" dirty="0" smtClean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□もっとも多い症状は「高熱」で</a:t>
            </a:r>
            <a:r>
              <a:rPr lang="en-US" altLang="ja-JP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, 4</a:t>
            </a:r>
            <a:r>
              <a:rPr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～</a:t>
            </a:r>
            <a:r>
              <a:rPr lang="en-US" altLang="ja-JP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5</a:t>
            </a:r>
            <a:r>
              <a:rPr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日間続くことがあります</a:t>
            </a:r>
            <a:r>
              <a:rPr lang="en-US" altLang="ja-JP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. </a:t>
            </a:r>
            <a:r>
              <a:rPr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その後</a:t>
            </a:r>
            <a:r>
              <a:rPr lang="en-US" altLang="ja-JP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2</a:t>
            </a:r>
            <a:r>
              <a:rPr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～</a:t>
            </a:r>
            <a:r>
              <a:rPr lang="en-US" altLang="ja-JP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3</a:t>
            </a:r>
            <a:r>
              <a:rPr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日で下がります</a:t>
            </a:r>
            <a:r>
              <a:rPr lang="en-US" altLang="ja-JP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.</a:t>
            </a:r>
            <a:endParaRPr kumimoji="1" lang="en-US" altLang="ja-JP" sz="1050" dirty="0" smtClean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□高熱以外では</a:t>
            </a:r>
            <a:r>
              <a:rPr lang="en-US" altLang="ja-JP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, </a:t>
            </a:r>
            <a:r>
              <a:rPr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頭痛</a:t>
            </a:r>
            <a:r>
              <a:rPr lang="en-US" altLang="ja-JP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, </a:t>
            </a:r>
            <a:r>
              <a:rPr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目の奥の痛み</a:t>
            </a:r>
            <a:r>
              <a:rPr lang="en-US" altLang="ja-JP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, </a:t>
            </a:r>
            <a:r>
              <a:rPr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などの症状を経験する人がいます</a:t>
            </a:r>
            <a:r>
              <a:rPr lang="en-US" altLang="ja-JP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. </a:t>
            </a:r>
            <a:r>
              <a:rPr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これらは自然に治ります</a:t>
            </a:r>
            <a:r>
              <a:rPr lang="en-US" altLang="ja-JP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.</a:t>
            </a:r>
          </a:p>
          <a:p>
            <a:r>
              <a:rPr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□外来の診療で問題ない人もいますが</a:t>
            </a:r>
            <a:r>
              <a:rPr lang="en-US" altLang="ja-JP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, </a:t>
            </a:r>
            <a:r>
              <a:rPr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入院をおすすめする場合もあります</a:t>
            </a:r>
            <a:r>
              <a:rPr lang="en-US" altLang="ja-JP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,</a:t>
            </a:r>
          </a:p>
          <a:p>
            <a:r>
              <a:rPr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□</a:t>
            </a:r>
            <a:r>
              <a:rPr lang="ja-JP" altLang="en-US" sz="105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熱</a:t>
            </a:r>
            <a:r>
              <a:rPr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がさがり</a:t>
            </a:r>
            <a:r>
              <a:rPr lang="en-US" altLang="ja-JP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,</a:t>
            </a:r>
            <a:r>
              <a:rPr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回復した後も</a:t>
            </a:r>
            <a:r>
              <a:rPr lang="en-US" altLang="ja-JP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, </a:t>
            </a:r>
            <a:r>
              <a:rPr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「だるさ」 などの症状が数週間続く人がいます</a:t>
            </a:r>
            <a:r>
              <a:rPr lang="en-US" altLang="ja-JP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.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04664" y="3678431"/>
            <a:ext cx="5904656" cy="1469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i="1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診察後</a:t>
            </a:r>
            <a:r>
              <a:rPr lang="en-US" altLang="ja-JP" sz="1600" i="1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, </a:t>
            </a:r>
            <a:r>
              <a:rPr lang="ja-JP" altLang="en-US" sz="1600" i="1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自宅に帰る場合の注意点</a:t>
            </a:r>
            <a:endParaRPr lang="en-US" altLang="ja-JP" sz="1600" i="1" dirty="0" smtClean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□</a:t>
            </a:r>
            <a:r>
              <a:rPr kumimoji="1"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外来のときは元気でも</a:t>
            </a:r>
            <a:r>
              <a:rPr kumimoji="1" lang="en-US" altLang="ja-JP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, </a:t>
            </a:r>
            <a:r>
              <a:rPr kumimoji="1"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自宅にもどってからだんだん体調が悪くなる場合があります</a:t>
            </a:r>
            <a:r>
              <a:rPr kumimoji="1" lang="en-US" altLang="ja-JP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.</a:t>
            </a:r>
          </a:p>
          <a:p>
            <a:r>
              <a:rPr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□つら</a:t>
            </a:r>
            <a:r>
              <a:rPr kumimoji="1"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い症状はがまんせず</a:t>
            </a:r>
            <a:r>
              <a:rPr kumimoji="1" lang="en-US" altLang="ja-JP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, </a:t>
            </a:r>
            <a:r>
              <a:rPr kumimoji="1"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いつでも受診をしてください</a:t>
            </a:r>
            <a:r>
              <a:rPr kumimoji="1" lang="en-US" altLang="ja-JP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.</a:t>
            </a:r>
            <a:r>
              <a:rPr kumimoji="1"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（夜間や週末は救急外来）</a:t>
            </a:r>
            <a:endParaRPr kumimoji="1" lang="en-US" altLang="ja-JP" sz="1050" dirty="0" smtClean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□入院をせずに様子を見るために</a:t>
            </a:r>
            <a:r>
              <a:rPr lang="en-US" altLang="ja-JP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,</a:t>
            </a:r>
            <a:r>
              <a:rPr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 外来でまめに血液検査をすることが必要です</a:t>
            </a:r>
            <a:r>
              <a:rPr lang="en-US" altLang="ja-JP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.</a:t>
            </a:r>
            <a:r>
              <a:rPr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 医師と確認しましょう</a:t>
            </a:r>
            <a:r>
              <a:rPr lang="en-US" altLang="ja-JP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.</a:t>
            </a:r>
            <a:endParaRPr kumimoji="1" lang="en-US" altLang="ja-JP" sz="1050" dirty="0" smtClean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□発熱などの</a:t>
            </a:r>
            <a:r>
              <a:rPr kumimoji="1"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症状がある期間は自宅で安静にし</a:t>
            </a:r>
            <a:r>
              <a:rPr kumimoji="1" lang="en-US" altLang="ja-JP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, </a:t>
            </a:r>
            <a:r>
              <a:rPr kumimoji="1"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大勢の人がいる場所への外出は避けましょう</a:t>
            </a:r>
            <a:r>
              <a:rPr kumimoji="1" lang="en-US" altLang="ja-JP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.</a:t>
            </a:r>
          </a:p>
          <a:p>
            <a:r>
              <a:rPr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□自宅では水分を十分とるようにしてください</a:t>
            </a:r>
            <a:r>
              <a:rPr lang="en-US" altLang="ja-JP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.</a:t>
            </a:r>
          </a:p>
          <a:p>
            <a:r>
              <a:rPr lang="ja-JP" altLang="en-US" sz="105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□解熱剤（ねつさまし）を使うときは”アセトアミノフェン”（タイレノール、カロナールなど</a:t>
            </a:r>
            <a:r>
              <a:rPr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）を選んでください</a:t>
            </a:r>
            <a:r>
              <a:rPr lang="en-US" altLang="ja-JP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.</a:t>
            </a:r>
            <a:endParaRPr lang="ja-JP" altLang="en-US" sz="105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lang="ja-JP" altLang="en-US" sz="105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         　　　　</a:t>
            </a:r>
            <a:r>
              <a:rPr lang="ja-JP" altLang="en-US" sz="1050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★飲んではいけないくすり：ロキソニン、バファリン、ボルタレン、ブルフェン</a:t>
            </a:r>
            <a:r>
              <a:rPr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など</a:t>
            </a:r>
            <a:endParaRPr lang="ja-JP" altLang="en-US" sz="105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04664" y="5260866"/>
            <a:ext cx="6340216" cy="823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 </a:t>
            </a:r>
            <a:r>
              <a:rPr lang="ja-JP" altLang="en-US" sz="1600" b="1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［次のような症状の場合は</a:t>
            </a:r>
            <a:r>
              <a:rPr lang="ja-JP" altLang="en-US" sz="1600" b="1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すぐに</a:t>
            </a:r>
            <a:r>
              <a:rPr lang="ja-JP" altLang="en-US" sz="1600" b="1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受診をしましょう］ </a:t>
            </a:r>
            <a:r>
              <a:rPr lang="ja-JP" altLang="en-US" sz="1600" b="1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まずは</a:t>
            </a:r>
            <a:r>
              <a:rPr lang="ja-JP" altLang="en-US" sz="1600" b="1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電話を</a:t>
            </a:r>
            <a:r>
              <a:rPr lang="en-US" altLang="ja-JP" sz="1600" b="1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.</a:t>
            </a:r>
          </a:p>
          <a:p>
            <a:r>
              <a:rPr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□水分をとることがむずかしい</a:t>
            </a:r>
            <a:r>
              <a:rPr lang="en-US" altLang="ja-JP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.</a:t>
            </a:r>
          </a:p>
          <a:p>
            <a:r>
              <a:rPr kumimoji="1"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□鼻血</a:t>
            </a:r>
            <a:r>
              <a:rPr kumimoji="1" lang="en-US" altLang="ja-JP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, </a:t>
            </a:r>
            <a:r>
              <a:rPr kumimoji="1"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歯</a:t>
            </a:r>
            <a:r>
              <a:rPr kumimoji="1" lang="ja-JP" altLang="en-US" sz="1050" dirty="0" err="1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ぐき</a:t>
            </a:r>
            <a:r>
              <a:rPr lang="ja-JP" altLang="en-US" sz="1050" dirty="0" err="1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の</a:t>
            </a:r>
            <a:r>
              <a:rPr kumimoji="1"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出血</a:t>
            </a:r>
            <a:r>
              <a:rPr lang="en-US" altLang="ja-JP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, </a:t>
            </a:r>
            <a:r>
              <a:rPr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便に血がまじる</a:t>
            </a:r>
            <a:r>
              <a:rPr lang="en-US" altLang="ja-JP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,</a:t>
            </a:r>
            <a:r>
              <a:rPr lang="ja-JP" altLang="en-US" sz="105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 </a:t>
            </a:r>
            <a:r>
              <a:rPr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生理の出血が止まらない</a:t>
            </a:r>
            <a:r>
              <a:rPr lang="en-US" altLang="ja-JP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, </a:t>
            </a:r>
            <a:r>
              <a:rPr kumimoji="1"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腹痛</a:t>
            </a:r>
            <a:r>
              <a:rPr kumimoji="1" lang="en-US" altLang="ja-JP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､</a:t>
            </a:r>
            <a:r>
              <a:rPr kumimoji="1"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 たち</a:t>
            </a:r>
            <a:r>
              <a:rPr kumimoji="1"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くらみ</a:t>
            </a:r>
            <a:r>
              <a:rPr kumimoji="1" lang="en-US" altLang="ja-JP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, </a:t>
            </a:r>
            <a:r>
              <a:rPr kumimoji="1" lang="ja-JP" altLang="en-US" sz="105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内出血</a:t>
            </a:r>
            <a:r>
              <a:rPr kumimoji="1"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　</a:t>
            </a:r>
            <a:endParaRPr kumimoji="1" lang="en-US" altLang="ja-JP" sz="1050" dirty="0" smtClean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□熱はさがってきたが、息（呼吸）が苦しい</a:t>
            </a:r>
            <a:r>
              <a:rPr lang="en-US" altLang="ja-JP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.</a:t>
            </a:r>
            <a:endParaRPr lang="en-US" altLang="ja-JP" sz="105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graphicFrame>
        <p:nvGraphicFramePr>
          <p:cNvPr id="19" name="表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5083581"/>
              </p:ext>
            </p:extLst>
          </p:nvPr>
        </p:nvGraphicFramePr>
        <p:xfrm>
          <a:off x="1072894" y="6351592"/>
          <a:ext cx="4784220" cy="2468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7874"/>
                <a:gridCol w="263706"/>
                <a:gridCol w="265790"/>
                <a:gridCol w="265790"/>
                <a:gridCol w="265790"/>
                <a:gridCol w="265790"/>
                <a:gridCol w="265790"/>
                <a:gridCol w="265790"/>
                <a:gridCol w="265790"/>
                <a:gridCol w="265790"/>
                <a:gridCol w="265790"/>
                <a:gridCol w="265790"/>
                <a:gridCol w="265790"/>
                <a:gridCol w="265790"/>
                <a:gridCol w="265790"/>
                <a:gridCol w="265790"/>
                <a:gridCol w="265790"/>
                <a:gridCol w="265790"/>
              </a:tblGrid>
              <a:tr h="272030"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</a:tr>
              <a:tr h="272030"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</a:tr>
              <a:tr h="272030"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</a:tr>
              <a:tr h="272030"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</a:tr>
              <a:tr h="272030"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</a:tr>
              <a:tr h="272030"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</a:tr>
              <a:tr h="272030"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</a:tr>
              <a:tr h="272030"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</a:tr>
              <a:tr h="272030"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9" name="正方形/長方形 28"/>
          <p:cNvSpPr/>
          <p:nvPr/>
        </p:nvSpPr>
        <p:spPr>
          <a:xfrm>
            <a:off x="2780928" y="7843312"/>
            <a:ext cx="1656184" cy="234831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 smtClean="0">
                <a:solidFill>
                  <a:schemeClr val="bg1"/>
                </a:solidFill>
              </a:rPr>
              <a:t>発熱</a:t>
            </a:r>
            <a:endParaRPr kumimoji="1" lang="ja-JP" altLang="en-US" sz="1200" dirty="0">
              <a:solidFill>
                <a:schemeClr val="bg1"/>
              </a:solidFill>
            </a:endParaRPr>
          </a:p>
        </p:txBody>
      </p:sp>
      <p:sp>
        <p:nvSpPr>
          <p:cNvPr id="35" name="正方形/長方形 34"/>
          <p:cNvSpPr/>
          <p:nvPr/>
        </p:nvSpPr>
        <p:spPr>
          <a:xfrm>
            <a:off x="2933328" y="7505521"/>
            <a:ext cx="1791816" cy="2348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 smtClean="0">
                <a:solidFill>
                  <a:srgbClr val="C00000"/>
                </a:solidFill>
              </a:rPr>
              <a:t>皮疹</a:t>
            </a:r>
            <a:endParaRPr kumimoji="1" lang="ja-JP" altLang="en-US" sz="1200" dirty="0">
              <a:solidFill>
                <a:srgbClr val="C00000"/>
              </a:solidFill>
            </a:endParaRPr>
          </a:p>
        </p:txBody>
      </p:sp>
      <p:sp>
        <p:nvSpPr>
          <p:cNvPr id="36" name="正方形/長方形 35"/>
          <p:cNvSpPr/>
          <p:nvPr/>
        </p:nvSpPr>
        <p:spPr>
          <a:xfrm>
            <a:off x="3981636" y="7217489"/>
            <a:ext cx="1791816" cy="23483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b="1" dirty="0" smtClean="0">
                <a:solidFill>
                  <a:schemeClr val="tx2">
                    <a:lumMod val="75000"/>
                  </a:schemeClr>
                </a:solidFill>
              </a:rPr>
              <a:t>血小板</a:t>
            </a:r>
            <a:r>
              <a:rPr lang="ja-JP" altLang="en-US" sz="1200" b="1" dirty="0">
                <a:solidFill>
                  <a:schemeClr val="tx2">
                    <a:lumMod val="75000"/>
                  </a:schemeClr>
                </a:solidFill>
              </a:rPr>
              <a:t>減少</a:t>
            </a:r>
            <a:endParaRPr kumimoji="1" lang="ja-JP" altLang="en-US" sz="1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7" name="正方形/長方形 36"/>
          <p:cNvSpPr/>
          <p:nvPr/>
        </p:nvSpPr>
        <p:spPr>
          <a:xfrm>
            <a:off x="3978282" y="6929457"/>
            <a:ext cx="1795170" cy="23483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b="1" dirty="0" smtClean="0">
                <a:solidFill>
                  <a:schemeClr val="tx2">
                    <a:lumMod val="75000"/>
                  </a:schemeClr>
                </a:solidFill>
              </a:rPr>
              <a:t>白血球減少</a:t>
            </a:r>
            <a:endParaRPr kumimoji="1" lang="ja-JP" altLang="en-US" sz="1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8" name="正方形/長方形 37"/>
          <p:cNvSpPr/>
          <p:nvPr/>
        </p:nvSpPr>
        <p:spPr>
          <a:xfrm>
            <a:off x="2402886" y="8172400"/>
            <a:ext cx="2412268" cy="26084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 smtClean="0">
                <a:solidFill>
                  <a:schemeClr val="bg1"/>
                </a:solidFill>
              </a:rPr>
              <a:t>頭や目の奥の痛み</a:t>
            </a:r>
            <a:endParaRPr kumimoji="1" lang="ja-JP" altLang="en-US" sz="1200" dirty="0">
              <a:solidFill>
                <a:schemeClr val="bg1"/>
              </a:solidFill>
            </a:endParaRPr>
          </a:p>
        </p:txBody>
      </p:sp>
      <p:sp>
        <p:nvSpPr>
          <p:cNvPr id="39" name="正方形/長方形 38"/>
          <p:cNvSpPr/>
          <p:nvPr/>
        </p:nvSpPr>
        <p:spPr>
          <a:xfrm>
            <a:off x="2299043" y="8513633"/>
            <a:ext cx="2124354" cy="23483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b="1" dirty="0">
                <a:solidFill>
                  <a:srgbClr val="002060"/>
                </a:solidFill>
              </a:rPr>
              <a:t>体内</a:t>
            </a:r>
            <a:r>
              <a:rPr kumimoji="1" lang="ja-JP" altLang="en-US" sz="1200" b="1" dirty="0" smtClean="0">
                <a:solidFill>
                  <a:srgbClr val="002060"/>
                </a:solidFill>
              </a:rPr>
              <a:t>のウイルスが増えるとき</a:t>
            </a:r>
            <a:endParaRPr kumimoji="1" lang="ja-JP" altLang="en-US" sz="1200" b="1" dirty="0">
              <a:solidFill>
                <a:srgbClr val="002060"/>
              </a:solidFill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1677505" y="8265313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 smtClean="0"/>
              <a:t>感染から</a:t>
            </a:r>
            <a:r>
              <a:rPr kumimoji="1" lang="en-US" altLang="ja-JP" sz="1000" dirty="0" smtClean="0"/>
              <a:t>3-4</a:t>
            </a:r>
            <a:r>
              <a:rPr kumimoji="1" lang="ja-JP" altLang="en-US" sz="1000" dirty="0" smtClean="0"/>
              <a:t>日目</a:t>
            </a:r>
            <a:endParaRPr kumimoji="1" lang="ja-JP" altLang="en-US" sz="1000" dirty="0"/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2385406" y="7739256"/>
            <a:ext cx="7200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dirty="0"/>
              <a:t>6</a:t>
            </a:r>
            <a:r>
              <a:rPr kumimoji="1" lang="ja-JP" altLang="en-US" sz="1000" dirty="0" smtClean="0"/>
              <a:t>日目</a:t>
            </a:r>
            <a:endParaRPr kumimoji="1" lang="ja-JP" altLang="en-US" sz="1000" dirty="0"/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4404964" y="7720202"/>
            <a:ext cx="9682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dirty="0" smtClean="0"/>
              <a:t>10</a:t>
            </a:r>
            <a:r>
              <a:rPr lang="ja-JP" altLang="en-US" sz="1000" dirty="0" smtClean="0"/>
              <a:t>～</a:t>
            </a:r>
            <a:r>
              <a:rPr lang="en-US" altLang="ja-JP" sz="1000" dirty="0" smtClean="0"/>
              <a:t>13</a:t>
            </a:r>
            <a:r>
              <a:rPr kumimoji="1" lang="ja-JP" altLang="en-US" sz="1000" dirty="0" smtClean="0"/>
              <a:t>日目</a:t>
            </a:r>
            <a:endParaRPr kumimoji="1" lang="ja-JP" altLang="en-US" sz="1000" dirty="0"/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3717156" y="6702043"/>
            <a:ext cx="9682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dirty="0" smtClean="0"/>
              <a:t>11</a:t>
            </a:r>
            <a:r>
              <a:rPr kumimoji="1" lang="ja-JP" altLang="en-US" sz="1000" dirty="0" smtClean="0"/>
              <a:t>日目</a:t>
            </a:r>
            <a:endParaRPr kumimoji="1" lang="ja-JP" altLang="en-US" sz="1000" dirty="0"/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2299043" y="8802369"/>
            <a:ext cx="2258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感染した日からの日数</a:t>
            </a:r>
            <a:endParaRPr kumimoji="1" lang="ja-JP" altLang="en-US" sz="12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1132840" y="6312622"/>
            <a:ext cx="480865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経過はおおよその目安です</a:t>
            </a:r>
            <a:r>
              <a:rPr kumimoji="1" lang="en-US" altLang="ja-JP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.</a:t>
            </a:r>
          </a:p>
          <a:p>
            <a:r>
              <a:rPr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症状は個人差があります</a:t>
            </a:r>
            <a:r>
              <a:rPr lang="en-US" altLang="ja-JP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.</a:t>
            </a:r>
            <a:endParaRPr kumimoji="1" lang="en-US" altLang="ja-JP" sz="1050" dirty="0" smtClean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58366" y="80912"/>
            <a:ext cx="832402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1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患者さん用</a:t>
            </a:r>
            <a:endParaRPr kumimoji="1" lang="ja-JP" altLang="en-US" sz="11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1526798" y="539552"/>
            <a:ext cx="409594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国立国際医療研究センター  トラベルクリニック</a:t>
            </a:r>
            <a:r>
              <a:rPr kumimoji="1" lang="en-US" altLang="ja-JP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/</a:t>
            </a:r>
            <a:r>
              <a:rPr kumimoji="1"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感染症内科</a:t>
            </a:r>
            <a:endParaRPr kumimoji="1" lang="en-US" altLang="ja-JP" sz="1050" dirty="0" smtClean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pPr algn="ctr"/>
            <a:r>
              <a:rPr lang="en-US" altLang="ja-JP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TEL 03-3202-7181</a:t>
            </a:r>
            <a:r>
              <a:rPr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（代表）　</a:t>
            </a:r>
            <a:r>
              <a:rPr lang="en-US" altLang="ja-JP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03-3202-1012</a:t>
            </a:r>
            <a:r>
              <a:rPr lang="ja-JP" altLang="en-US" sz="105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（クリニック直通）</a:t>
            </a:r>
            <a:endParaRPr kumimoji="1" lang="ja-JP" altLang="en-US" sz="105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3920846" y="1103709"/>
            <a:ext cx="2840446" cy="276999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次の外来診療日</a:t>
            </a:r>
            <a:r>
              <a:rPr kumimoji="1" lang="en-US" altLang="ja-JP" sz="12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:</a:t>
            </a:r>
            <a:r>
              <a:rPr kumimoji="1" lang="ja-JP" altLang="en-US" sz="12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　　</a:t>
            </a:r>
            <a:r>
              <a:rPr lang="en-US" altLang="ja-JP" sz="12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      </a:t>
            </a:r>
            <a:r>
              <a:rPr lang="ja-JP" altLang="en-US" sz="12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月　　日　　　時</a:t>
            </a:r>
            <a:endParaRPr kumimoji="1" lang="ja-JP" altLang="en-US" sz="12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5341069" y="6702043"/>
            <a:ext cx="9682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dirty="0" smtClean="0"/>
              <a:t>      18 </a:t>
            </a:r>
            <a:r>
              <a:rPr lang="ja-JP" altLang="en-US" sz="1000" dirty="0" smtClean="0"/>
              <a:t>日</a:t>
            </a:r>
            <a:r>
              <a:rPr kumimoji="1" lang="ja-JP" altLang="en-US" sz="1000" dirty="0" smtClean="0"/>
              <a:t>目</a:t>
            </a:r>
            <a:endParaRPr kumimoji="1" lang="ja-JP" altLang="en-US" sz="1000" dirty="0"/>
          </a:p>
        </p:txBody>
      </p:sp>
      <p:pic>
        <p:nvPicPr>
          <p:cNvPr id="26" name="図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296" y="80912"/>
            <a:ext cx="685070" cy="548056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9114" y="104531"/>
            <a:ext cx="462790" cy="435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4929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1072</TotalTime>
  <Words>484</Words>
  <Application>Microsoft Office PowerPoint</Application>
  <PresentationFormat>画面に合わせる (4:3)</PresentationFormat>
  <Paragraphs>42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　健康管理上の注意点（デング熱）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デング熱と診断された患者さんへ</dc:title>
  <dc:creator>DCC</dc:creator>
  <cp:lastModifiedBy>DCC</cp:lastModifiedBy>
  <cp:revision>22</cp:revision>
  <cp:lastPrinted>2014-09-05T16:37:34Z</cp:lastPrinted>
  <dcterms:created xsi:type="dcterms:W3CDTF">2014-09-05T05:16:28Z</dcterms:created>
  <dcterms:modified xsi:type="dcterms:W3CDTF">2014-09-09T04:19:49Z</dcterms:modified>
</cp:coreProperties>
</file>